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47" r:id="rId1"/>
  </p:sldMasterIdLst>
  <p:notesMasterIdLst>
    <p:notesMasterId r:id="rId18"/>
  </p:notesMasterIdLst>
  <p:sldIdLst>
    <p:sldId id="256" r:id="rId2"/>
    <p:sldId id="355" r:id="rId3"/>
    <p:sldId id="257" r:id="rId4"/>
    <p:sldId id="356" r:id="rId5"/>
    <p:sldId id="361" r:id="rId6"/>
    <p:sldId id="362" r:id="rId7"/>
    <p:sldId id="357" r:id="rId8"/>
    <p:sldId id="363" r:id="rId9"/>
    <p:sldId id="364" r:id="rId10"/>
    <p:sldId id="358" r:id="rId11"/>
    <p:sldId id="365" r:id="rId12"/>
    <p:sldId id="366" r:id="rId13"/>
    <p:sldId id="367" r:id="rId14"/>
    <p:sldId id="359" r:id="rId15"/>
    <p:sldId id="360" r:id="rId16"/>
    <p:sldId id="354" r:id="rId17"/>
  </p:sldIdLst>
  <p:sldSz cx="9144000" cy="6858000" type="screen4x3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F4E0D724-4786-4361-9BBD-3A23742CDCB7}">
          <p14:sldIdLst>
            <p14:sldId id="256"/>
            <p14:sldId id="355"/>
            <p14:sldId id="257"/>
            <p14:sldId id="356"/>
            <p14:sldId id="361"/>
            <p14:sldId id="362"/>
            <p14:sldId id="357"/>
            <p14:sldId id="363"/>
            <p14:sldId id="364"/>
            <p14:sldId id="358"/>
            <p14:sldId id="365"/>
            <p14:sldId id="366"/>
            <p14:sldId id="367"/>
            <p14:sldId id="359"/>
            <p14:sldId id="360"/>
            <p14:sldId id="35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719A"/>
    <a:srgbClr val="4E7DA2"/>
    <a:srgbClr val="003366"/>
    <a:srgbClr val="9537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308" autoAdjust="0"/>
    <p:restoredTop sz="88889" autoAdjust="0"/>
  </p:normalViewPr>
  <p:slideViewPr>
    <p:cSldViewPr>
      <p:cViewPr varScale="1">
        <p:scale>
          <a:sx n="102" d="100"/>
          <a:sy n="102" d="100"/>
        </p:scale>
        <p:origin x="1902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jpeg>
</file>

<file path=ppt/media/image13.pn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jp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044837-19BC-4F44-9CE6-71120DD14BFE}" type="datetimeFigureOut">
              <a:rPr lang="pt-BR" smtClean="0"/>
              <a:pPr/>
              <a:t>07/10/2020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DEDDC6B-981A-4EDD-93D4-6257454E707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93476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ED0675C-A053-46D5-A6C1-DA2B2F416236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90403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94127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1091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25125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err="1">
                <a:latin typeface="+mn-lt"/>
              </a:rPr>
              <a:t>Expansão</a:t>
            </a:r>
            <a:r>
              <a:rPr lang="en-US" dirty="0">
                <a:latin typeface="+mn-lt"/>
              </a:rPr>
              <a:t> </a:t>
            </a:r>
            <a:r>
              <a:rPr lang="pt-BR" b="1" i="0" dirty="0">
                <a:solidFill>
                  <a:srgbClr val="1E1E1E"/>
                </a:solidFill>
                <a:effectLst/>
                <a:latin typeface="+mn-lt"/>
              </a:rPr>
              <a:t>STREAKING KITTENS</a:t>
            </a:r>
            <a:r>
              <a:rPr lang="en-US" b="1" i="0" dirty="0">
                <a:solidFill>
                  <a:srgbClr val="1E1E1E"/>
                </a:solidFill>
                <a:effectLst/>
                <a:latin typeface="+mn-lt"/>
              </a:rPr>
              <a:t>.</a:t>
            </a:r>
            <a:endParaRPr lang="pt-BR" b="1" i="0" dirty="0">
              <a:solidFill>
                <a:srgbClr val="1E1E1E"/>
              </a:solidFill>
              <a:effectLst/>
              <a:latin typeface="+mn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4836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03841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06707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8ED0675C-A053-46D5-A6C1-DA2B2F416236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865057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3996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9412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Arial" panose="020B0604020202020204" pitchFamily="34" charset="0"/>
              <a:buNone/>
            </a:pPr>
            <a:r>
              <a:rPr lang="en-US" dirty="0" err="1"/>
              <a:t>Dificuldades</a:t>
            </a:r>
            <a:r>
              <a:rPr lang="en-US" dirty="0"/>
              <a:t>: </a:t>
            </a:r>
            <a:r>
              <a:rPr lang="pt-BR" dirty="0"/>
              <a:t>tarefas complexas e a experiência dos envolvidos está diretamente ligada ao resultado;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5064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45371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48880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2825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5839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1E9DB37-CFDB-4EF6-84D9-B0B64A3FEBC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5029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11"/>
          <p:cNvSpPr>
            <a:spLocks noGrp="1"/>
          </p:cNvSpPr>
          <p:nvPr>
            <p:ph type="body" sz="quarter" idx="15"/>
          </p:nvPr>
        </p:nvSpPr>
        <p:spPr>
          <a:xfrm>
            <a:off x="1187624" y="4706574"/>
            <a:ext cx="7344816" cy="1343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000" cap="small" baseline="0">
                <a:solidFill>
                  <a:srgbClr val="2D719A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3140968"/>
            <a:ext cx="7894976" cy="1118587"/>
          </a:xfrm>
        </p:spPr>
        <p:txBody>
          <a:bodyPr>
            <a:normAutofit/>
          </a:bodyPr>
          <a:lstStyle>
            <a:lvl1pPr algn="ctr">
              <a:defRPr sz="44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99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4"/>
            <a:ext cx="7886700" cy="972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1820"/>
            <a:ext cx="3868340" cy="560592"/>
          </a:xfrm>
        </p:spPr>
        <p:txBody>
          <a:bodyPr anchor="b">
            <a:noAutofit/>
          </a:bodyPr>
          <a:lstStyle>
            <a:lvl1pPr marL="0" indent="0">
              <a:buNone/>
              <a:defRPr sz="21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27108"/>
            <a:ext cx="3868340" cy="4162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1820"/>
            <a:ext cx="3887391" cy="560592"/>
          </a:xfrm>
        </p:spPr>
        <p:txBody>
          <a:bodyPr anchor="b">
            <a:noAutofit/>
          </a:bodyPr>
          <a:lstStyle>
            <a:lvl1pPr marL="0" indent="0">
              <a:buNone/>
              <a:defRPr sz="21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27108"/>
            <a:ext cx="3887391" cy="4162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9129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363" y="1332594"/>
            <a:ext cx="4239000" cy="4586513"/>
          </a:xfrm>
          <a:prstGeom prst="rect">
            <a:avLst/>
          </a:prstGeom>
        </p:spPr>
        <p:txBody>
          <a:bodyPr/>
          <a:lstStyle>
            <a:lvl1pPr marL="171450" indent="-171450">
              <a:buFontTx/>
              <a:buBlip>
                <a:blip r:embed="rId2"/>
              </a:buBlip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>
              <a:buFontTx/>
              <a:buBlip>
                <a:blip r:embed="rId2"/>
              </a:buBlip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685800" indent="0">
              <a:buFontTx/>
              <a:buNone/>
              <a:defRPr sz="1950" baseline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5000"/>
              <a:buFontTx/>
              <a:buBlip>
                <a:blip r:embed="rId2"/>
              </a:buBlip>
              <a:tabLst/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84439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564950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68507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8530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802" name="Rectangle 10"/>
          <p:cNvSpPr>
            <a:spLocks noGrp="1" noChangeArrowheads="1"/>
          </p:cNvSpPr>
          <p:nvPr>
            <p:ph type="ctrTitle" sz="quarter"/>
          </p:nvPr>
        </p:nvSpPr>
        <p:spPr>
          <a:xfrm>
            <a:off x="685800" y="1873250"/>
            <a:ext cx="7772400" cy="1555751"/>
          </a:xfrm>
          <a:ln algn="ctr"/>
        </p:spPr>
        <p:txBody>
          <a:bodyPr anchorCtr="1"/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801803" name="Rectangle 11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76262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11"/>
          <p:cNvSpPr>
            <a:spLocks noGrp="1"/>
          </p:cNvSpPr>
          <p:nvPr>
            <p:ph type="body" sz="quarter" idx="15"/>
          </p:nvPr>
        </p:nvSpPr>
        <p:spPr>
          <a:xfrm>
            <a:off x="1187624" y="4706574"/>
            <a:ext cx="7344816" cy="1343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000" cap="small" baseline="0">
                <a:solidFill>
                  <a:srgbClr val="2D719A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3140968"/>
            <a:ext cx="7894976" cy="1118587"/>
          </a:xfrm>
        </p:spPr>
        <p:txBody>
          <a:bodyPr>
            <a:normAutofit/>
          </a:bodyPr>
          <a:lstStyle>
            <a:lvl1pPr algn="ctr">
              <a:defRPr sz="44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8658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Geraldo Xexéo  xexeo@cos.ufrj.br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625" y="1341438"/>
            <a:ext cx="8977313" cy="4608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3800711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254373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Espaço Reservado para Texto 11"/>
          <p:cNvSpPr>
            <a:spLocks noGrp="1"/>
          </p:cNvSpPr>
          <p:nvPr>
            <p:ph type="body" sz="quarter" idx="15"/>
          </p:nvPr>
        </p:nvSpPr>
        <p:spPr>
          <a:xfrm>
            <a:off x="1187624" y="4706574"/>
            <a:ext cx="7344816" cy="134370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3000" cap="small" baseline="0">
                <a:solidFill>
                  <a:srgbClr val="2D719A"/>
                </a:solidFill>
                <a:latin typeface="Arial" panose="020B0604020202020204" pitchFamily="34" charset="0"/>
                <a:ea typeface="Tahoma" panose="020B060403050404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592" y="3140968"/>
            <a:ext cx="7894976" cy="1118587"/>
          </a:xfrm>
        </p:spPr>
        <p:txBody>
          <a:bodyPr>
            <a:normAutofit/>
          </a:bodyPr>
          <a:lstStyle>
            <a:lvl1pPr algn="ctr">
              <a:defRPr sz="4400" b="1" i="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pt-BR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246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390713"/>
            <a:ext cx="7946380" cy="1500187"/>
          </a:xfrm>
        </p:spPr>
        <p:txBody>
          <a:bodyPr anchor="ctr"/>
          <a:lstStyle>
            <a:lvl1pPr marL="0" indent="0" algn="ctr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1979712" y="188640"/>
            <a:ext cx="5401067" cy="1440161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0" y="2708920"/>
            <a:ext cx="9144000" cy="1620000"/>
          </a:xfrm>
          <a:prstGeom prst="rect">
            <a:avLst/>
          </a:prstGeom>
          <a:solidFill>
            <a:srgbClr val="4E7DA2"/>
          </a:solidFill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>
            <a:spAutoFit/>
          </a:bodyPr>
          <a:lstStyle/>
          <a:p>
            <a:pPr algn="ctr"/>
            <a:endParaRPr lang="pt-BR" sz="2400" b="1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3141" y="2708920"/>
            <a:ext cx="7886700" cy="1620000"/>
          </a:xfrm>
        </p:spPr>
        <p:txBody>
          <a:bodyPr anchor="ctr"/>
          <a:lstStyle>
            <a:lvl1pPr algn="ctr">
              <a:defRPr sz="4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84779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Geraldo Xexéo  xexeo@cos.ufrj.br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625" y="1341438"/>
            <a:ext cx="8977313" cy="4608512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0202426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5"/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85821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Geraldo Xexéo  xexeo@cos.ufrj.br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625" y="1341438"/>
            <a:ext cx="8977313" cy="460851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7084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Geraldo Xexéo  xexeo@cos.ufrj.br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834" y="3573016"/>
            <a:ext cx="8977313" cy="24476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242245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b="1"/>
            </a:lvl1pPr>
          </a:lstStyle>
          <a:p>
            <a:r>
              <a:rPr lang="pt-BR"/>
              <a:t>Geraldo Xexéo  xexeo@cos.ufrj.br</a:t>
            </a:r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1"/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3"/>
          </p:nvPr>
        </p:nvSpPr>
        <p:spPr>
          <a:xfrm>
            <a:off x="47625" y="1341438"/>
            <a:ext cx="8977313" cy="244760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28146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363" y="1332594"/>
            <a:ext cx="4239000" cy="4586513"/>
          </a:xfrm>
          <a:prstGeom prst="rect">
            <a:avLst/>
          </a:prstGeom>
        </p:spPr>
        <p:txBody>
          <a:bodyPr/>
          <a:lstStyle>
            <a:lvl1pPr marL="171450" indent="-171450">
              <a:buFontTx/>
              <a:buBlip>
                <a:blip r:embed="rId2"/>
              </a:buBlip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>
              <a:buFontTx/>
              <a:buBlip>
                <a:blip r:embed="rId2"/>
              </a:buBlip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685800" indent="0">
              <a:buFontTx/>
              <a:buNone/>
              <a:defRPr sz="1950" baseline="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marR="0" indent="-171450" algn="l" defTabSz="685800" rtl="0" eaLnBrk="1" fontAlgn="auto" latinLnBrk="0" hangingPunct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Tx/>
              <a:buSzPct val="95000"/>
              <a:buFontTx/>
              <a:buBlip>
                <a:blip r:embed="rId2"/>
              </a:buBlip>
              <a:tabLst/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6619" y="1332594"/>
            <a:ext cx="4239000" cy="4586513"/>
          </a:xfrm>
          <a:prstGeom prst="rect">
            <a:avLst/>
          </a:prstGeom>
        </p:spPr>
        <p:txBody>
          <a:bodyPr/>
          <a:lstStyle>
            <a:lvl1pPr marL="171450" indent="-171450">
              <a:buFontTx/>
              <a:buBlip>
                <a:blip r:embed="rId2"/>
              </a:buBlip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>
              <a:buFontTx/>
              <a:buBlip>
                <a:blip r:embed="rId2"/>
              </a:buBlip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>
              <a:buFontTx/>
              <a:buBlip>
                <a:blip r:embed="rId2"/>
              </a:buBlip>
              <a:defRPr sz="195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>
              <a:buFontTx/>
              <a:buBlip>
                <a:blip r:embed="rId2"/>
              </a:buBlip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>
              <a:buFontTx/>
              <a:buBlip>
                <a:blip r:embed="rId2"/>
              </a:buBlip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80319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86619" y="1332594"/>
            <a:ext cx="4239000" cy="4586513"/>
          </a:xfrm>
          <a:prstGeom prst="rect">
            <a:avLst/>
          </a:prstGeom>
        </p:spPr>
        <p:txBody>
          <a:bodyPr/>
          <a:lstStyle>
            <a:lvl1pPr marL="171450" indent="-171450">
              <a:buFontTx/>
              <a:buBlip>
                <a:blip r:embed="rId2"/>
              </a:buBlip>
              <a:defRPr sz="24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1pPr>
            <a:lvl2pPr marL="514350" indent="-171450">
              <a:buFontTx/>
              <a:buBlip>
                <a:blip r:embed="rId2"/>
              </a:buBlip>
              <a:defRPr sz="210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2pPr>
            <a:lvl3pPr marL="857250" indent="-171450">
              <a:buFontTx/>
              <a:buBlip>
                <a:blip r:embed="rId2"/>
              </a:buBlip>
              <a:defRPr sz="1950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3pPr>
            <a:lvl4pPr marL="1200150" indent="-171450">
              <a:buFontTx/>
              <a:buBlip>
                <a:blip r:embed="rId2"/>
              </a:buBlip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4pPr>
            <a:lvl5pPr marL="1543050" indent="-171450">
              <a:buFontTx/>
              <a:buBlip>
                <a:blip r:embed="rId2"/>
              </a:buBlip>
              <a:defRPr sz="1725">
                <a:solidFill>
                  <a:schemeClr val="tx1">
                    <a:lumMod val="65000"/>
                    <a:lumOff val="35000"/>
                  </a:schemeClr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53980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40181"/>
            <a:ext cx="2565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3277508" y="1440181"/>
            <a:ext cx="2565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5"/>
          </p:nvPr>
        </p:nvSpPr>
        <p:spPr>
          <a:xfrm>
            <a:off x="5950350" y="1440181"/>
            <a:ext cx="2565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07977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440181"/>
            <a:ext cx="1890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LUDES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Geraldo Xexéo  xexeo@cos.ufrj.br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8" name="Content Placeholder 2"/>
          <p:cNvSpPr>
            <a:spLocks noGrp="1"/>
          </p:cNvSpPr>
          <p:nvPr>
            <p:ph sz="half" idx="13"/>
          </p:nvPr>
        </p:nvSpPr>
        <p:spPr>
          <a:xfrm>
            <a:off x="2627550" y="1478378"/>
            <a:ext cx="1890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4626450" y="1478377"/>
            <a:ext cx="1890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5"/>
          </p:nvPr>
        </p:nvSpPr>
        <p:spPr>
          <a:xfrm>
            <a:off x="6625350" y="1478377"/>
            <a:ext cx="1890000" cy="473678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922699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0644" y="68959"/>
            <a:ext cx="7894976" cy="1118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pt-BR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363" y="6204855"/>
            <a:ext cx="1188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LUDES</a:t>
            </a:r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906571" y="6226863"/>
            <a:ext cx="1188000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B152AAB-E794-4AAE-96FF-3CDB8C5C9FC8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10" name="Text Placeholder 9"/>
          <p:cNvSpPr>
            <a:spLocks noGrp="1"/>
          </p:cNvSpPr>
          <p:nvPr>
            <p:ph type="body" idx="1"/>
          </p:nvPr>
        </p:nvSpPr>
        <p:spPr>
          <a:xfrm>
            <a:off x="47363" y="1347830"/>
            <a:ext cx="8978256" cy="45916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3"/>
          </p:nvPr>
        </p:nvSpPr>
        <p:spPr>
          <a:xfrm>
            <a:off x="3212044" y="6208133"/>
            <a:ext cx="2648894" cy="2880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pt-BR"/>
              <a:t>Geraldo Xexéo  xexeo@cos.ufrj.br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3" y="143361"/>
            <a:ext cx="951132" cy="96978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3" y="143361"/>
            <a:ext cx="951132" cy="9697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363" y="143361"/>
            <a:ext cx="951132" cy="969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4422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  <p:sldLayoutId id="2147483759" r:id="rId12"/>
    <p:sldLayoutId id="2147483760" r:id="rId13"/>
    <p:sldLayoutId id="2147483761" r:id="rId14"/>
    <p:sldLayoutId id="2147483762" r:id="rId15"/>
    <p:sldLayoutId id="2147483763" r:id="rId16"/>
    <p:sldLayoutId id="2147483764" r:id="rId17"/>
    <p:sldLayoutId id="2147483765" r:id="rId18"/>
    <p:sldLayoutId id="2147483721" r:id="rId19"/>
    <p:sldLayoutId id="2147483722" r:id="rId20"/>
    <p:sldLayoutId id="2147483725" r:id="rId21"/>
  </p:sldLayoutIdLst>
  <p:hf hdr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en-US" sz="4000" b="1" i="0" kern="1200" smtClean="0">
          <a:solidFill>
            <a:srgbClr val="2D719A"/>
          </a:solidFill>
          <a:effectLst/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buSzPct val="95000"/>
        <a:buFontTx/>
        <a:buBlip>
          <a:blip r:embed="rId24"/>
        </a:buBlip>
        <a:defRPr lang="en-US" sz="3200" b="0" i="0" kern="1200" smtClean="0">
          <a:solidFill>
            <a:schemeClr val="tx1"/>
          </a:solidFill>
          <a:effectLst/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SzPct val="95000"/>
        <a:buFontTx/>
        <a:buBlip>
          <a:blip r:embed="rId24"/>
        </a:buBlip>
        <a:defRPr lang="en-US" sz="2800" b="0" i="0" kern="1200" smtClean="0">
          <a:solidFill>
            <a:schemeClr val="tx1"/>
          </a:solidFill>
          <a:effectLst/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SzPct val="95000"/>
        <a:buFontTx/>
        <a:buBlip>
          <a:blip r:embed="rId24"/>
        </a:buBlip>
        <a:defRPr lang="en-US" sz="2400" b="0" i="0" kern="1200" smtClean="0">
          <a:solidFill>
            <a:schemeClr val="tx1"/>
          </a:solidFill>
          <a:effectLst/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SzPct val="95000"/>
        <a:buFontTx/>
        <a:buBlip>
          <a:blip r:embed="rId24"/>
        </a:buBlip>
        <a:defRPr lang="en-US" sz="2000" b="0" i="0" kern="1200" smtClean="0">
          <a:solidFill>
            <a:schemeClr val="tx1"/>
          </a:solidFill>
          <a:effectLst/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SzPct val="95000"/>
        <a:buFontTx/>
        <a:buBlip>
          <a:blip r:embed="rId24"/>
        </a:buBlip>
        <a:defRPr lang="en-US" sz="2000" b="0" i="0" kern="1200" smtClean="0">
          <a:solidFill>
            <a:schemeClr val="tx1"/>
          </a:solidFill>
          <a:effectLst/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costa@cos.ufrj.br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tekpixo.github.io" TargetMode="External"/><Relationship Id="rId4" Type="http://schemas.openxmlformats.org/officeDocument/2006/relationships/hyperlink" Target="http://ludes.cos.ufrj.br/" TargetMode="Externa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mailto:costa@cos.ufrj.br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hyperlink" Target="tekpixo.github.io" TargetMode="External"/><Relationship Id="rId4" Type="http://schemas.openxmlformats.org/officeDocument/2006/relationships/hyperlink" Target="http://ludes.cos.ufrj.br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187624" y="4869160"/>
            <a:ext cx="7344816" cy="1343706"/>
          </a:xfrm>
        </p:spPr>
        <p:txBody>
          <a:bodyPr>
            <a:normAutofit fontScale="25000" lnSpcReduction="20000"/>
          </a:bodyPr>
          <a:lstStyle/>
          <a:p>
            <a:r>
              <a:rPr lang="pt-BR" sz="11200" dirty="0"/>
              <a:t>Lincoln M. Costa</a:t>
            </a:r>
          </a:p>
          <a:p>
            <a:r>
              <a:rPr lang="pt-BR" sz="6400" dirty="0"/>
              <a:t>PESC/COPPE</a:t>
            </a:r>
          </a:p>
          <a:p>
            <a:r>
              <a:rPr lang="pt-BR" sz="6400" dirty="0"/>
              <a:t>Universidade Federal do Rio de Janeiro</a:t>
            </a:r>
          </a:p>
          <a:p>
            <a:r>
              <a:rPr lang="pt-BR" dirty="0">
                <a:hlinkClick r:id="rId3"/>
              </a:rPr>
              <a:t>costa@cos.ufrj.br</a:t>
            </a:r>
            <a:endParaRPr lang="pt-BR" dirty="0"/>
          </a:p>
          <a:p>
            <a:r>
              <a:rPr lang="pt-BR" dirty="0">
                <a:hlinkClick r:id="rId4"/>
              </a:rPr>
              <a:t>http://ludes.cos.ufrj.br</a:t>
            </a:r>
            <a:endParaRPr lang="pt-BR" dirty="0"/>
          </a:p>
          <a:p>
            <a:r>
              <a:rPr lang="pt-BR" dirty="0">
                <a:hlinkClick r:id="rId5" action="ppaction://hlinkfile"/>
              </a:rPr>
              <a:t>tekpixo.github.io</a:t>
            </a:r>
            <a:r>
              <a:rPr lang="pt-BR" dirty="0"/>
              <a:t> 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3140968"/>
            <a:ext cx="9144000" cy="1118587"/>
          </a:xfrm>
        </p:spPr>
        <p:txBody>
          <a:bodyPr>
            <a:noAutofit/>
          </a:bodyPr>
          <a:lstStyle/>
          <a:p>
            <a:pPr algn="ctr"/>
            <a:r>
              <a:rPr lang="pt-BR" sz="3200" dirty="0"/>
              <a:t>Aplicação de Variantes para Desenvolvimento</a:t>
            </a:r>
            <a:br>
              <a:rPr lang="pt-BR" sz="3200" dirty="0"/>
            </a:br>
            <a:r>
              <a:rPr lang="pt-BR" sz="3200" dirty="0"/>
              <a:t>de Um Jogo Sério Sobre COVID-19:</a:t>
            </a:r>
            <a:br>
              <a:rPr lang="pt-BR" sz="3200" dirty="0"/>
            </a:br>
            <a:r>
              <a:rPr lang="pt-BR" sz="3200" dirty="0"/>
              <a:t>Estudo de Caso Xô Corona</a:t>
            </a:r>
          </a:p>
        </p:txBody>
      </p:sp>
    </p:spTree>
    <p:extLst>
      <p:ext uri="{BB962C8B-B14F-4D97-AF65-F5344CB8AC3E}">
        <p14:creationId xmlns:p14="http://schemas.microsoft.com/office/powerpoint/2010/main" val="22466853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Exploding</a:t>
            </a:r>
            <a:r>
              <a:rPr lang="pt-BR" dirty="0"/>
              <a:t> </a:t>
            </a:r>
            <a:r>
              <a:rPr lang="pt-BR" dirty="0" err="1"/>
              <a:t>Kittens</a:t>
            </a:r>
            <a:r>
              <a:rPr lang="pt-BR" dirty="0"/>
              <a:t> e suas variantes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10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 “Uma versão de roleta russa altamente estratégica movida a gatinhos".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 Em </a:t>
            </a:r>
            <a:r>
              <a:rPr lang="pt-BR" i="1" dirty="0" err="1"/>
              <a:t>Exploding</a:t>
            </a:r>
            <a:r>
              <a:rPr lang="pt-BR" i="1" dirty="0"/>
              <a:t> </a:t>
            </a:r>
            <a:r>
              <a:rPr lang="pt-BR" i="1" dirty="0" err="1"/>
              <a:t>Kittens</a:t>
            </a:r>
            <a:r>
              <a:rPr lang="pt-BR" dirty="0"/>
              <a:t>, os jogadores alternam seus turnos comprando cartas até que todos comprem cartas que contenham gatinhos explosivos e percam o jogo; o último sobrevivente é o vencedor.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 O baralho é formado de cartas de efeito capazes de evitar a explosão e/ou fazer com que os seus adversários corram mais riscos.</a:t>
            </a:r>
          </a:p>
        </p:txBody>
      </p:sp>
    </p:spTree>
    <p:extLst>
      <p:ext uri="{BB962C8B-B14F-4D97-AF65-F5344CB8AC3E}">
        <p14:creationId xmlns:p14="http://schemas.microsoft.com/office/powerpoint/2010/main" val="27485713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Exploding</a:t>
            </a:r>
            <a:r>
              <a:rPr lang="pt-BR" dirty="0"/>
              <a:t> </a:t>
            </a:r>
            <a:r>
              <a:rPr lang="pt-BR" dirty="0" err="1"/>
              <a:t>Kittens</a:t>
            </a:r>
            <a:r>
              <a:rPr lang="pt-BR" dirty="0"/>
              <a:t> e suas variantes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11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B3494-DEE8-46AF-BAB7-D76B375DF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487011" y="1352975"/>
            <a:ext cx="8169979" cy="459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71580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Exploding</a:t>
            </a:r>
            <a:r>
              <a:rPr lang="pt-BR" dirty="0"/>
              <a:t> </a:t>
            </a:r>
            <a:r>
              <a:rPr lang="pt-BR" dirty="0" err="1"/>
              <a:t>Kittens</a:t>
            </a:r>
            <a:r>
              <a:rPr lang="pt-BR" dirty="0"/>
              <a:t> e suas variantes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12</a:t>
            </a:fld>
            <a:endParaRPr lang="pt-BR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D0542D8-2B05-4C07-8F18-1E40943961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93" y="2089926"/>
            <a:ext cx="5416001" cy="32345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>
            <a:extLst>
              <a:ext uri="{FF2B5EF4-FFF2-40B4-BE49-F238E27FC236}">
                <a16:creationId xmlns:a16="http://schemas.microsoft.com/office/drawing/2014/main" id="{043FFE2C-5F71-42BB-BB78-DAE1A77F4F62}"/>
              </a:ext>
            </a:extLst>
          </p:cNvPr>
          <p:cNvPicPr>
            <a:picLocks noGrp="1" noChangeAspect="1" noChangeArrowheads="1"/>
          </p:cNvPicPr>
          <p:nvPr>
            <p:ph sz="quarter" idx="13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3502" y="1637159"/>
            <a:ext cx="3737328" cy="35836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27573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/>
              <a:t>Exploding</a:t>
            </a:r>
            <a:r>
              <a:rPr lang="pt-BR" dirty="0"/>
              <a:t> </a:t>
            </a:r>
            <a:r>
              <a:rPr lang="pt-BR" dirty="0" err="1"/>
              <a:t>Kittens</a:t>
            </a:r>
            <a:r>
              <a:rPr lang="pt-BR" dirty="0"/>
              <a:t> e suas variantes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13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4AB3494-DEE8-46AF-BAB7-D76B375DF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723370" y="1352975"/>
            <a:ext cx="7697260" cy="459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270598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Jogos sérios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14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41112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 Criação do Xô Corona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15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389978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5"/>
          </p:nvPr>
        </p:nvSpPr>
        <p:spPr>
          <a:xfrm>
            <a:off x="1187624" y="4869160"/>
            <a:ext cx="7344816" cy="1343706"/>
          </a:xfrm>
        </p:spPr>
        <p:txBody>
          <a:bodyPr>
            <a:normAutofit fontScale="25000" lnSpcReduction="20000"/>
          </a:bodyPr>
          <a:lstStyle/>
          <a:p>
            <a:r>
              <a:rPr lang="pt-BR" sz="11200" dirty="0"/>
              <a:t>Lincoln M. Costa</a:t>
            </a:r>
          </a:p>
          <a:p>
            <a:r>
              <a:rPr lang="pt-BR" sz="6400" dirty="0"/>
              <a:t>PESC/COPPE</a:t>
            </a:r>
          </a:p>
          <a:p>
            <a:r>
              <a:rPr lang="pt-BR" sz="6400" dirty="0"/>
              <a:t>Universidade Federal do Rio de Janeiro</a:t>
            </a:r>
          </a:p>
          <a:p>
            <a:r>
              <a:rPr lang="pt-BR" dirty="0">
                <a:hlinkClick r:id="rId3"/>
              </a:rPr>
              <a:t>costa@cos.ufrj.br</a:t>
            </a:r>
            <a:endParaRPr lang="pt-BR" dirty="0"/>
          </a:p>
          <a:p>
            <a:r>
              <a:rPr lang="pt-BR" dirty="0">
                <a:hlinkClick r:id="rId4"/>
              </a:rPr>
              <a:t>http://ludes.cos.ufrj.br</a:t>
            </a:r>
            <a:endParaRPr lang="pt-BR" dirty="0"/>
          </a:p>
          <a:p>
            <a:r>
              <a:rPr lang="pt-BR" dirty="0">
                <a:hlinkClick r:id="rId5" action="ppaction://hlinkfile"/>
              </a:rPr>
              <a:t>tekpixo.github.io</a:t>
            </a:r>
            <a:r>
              <a:rPr lang="pt-BR" dirty="0"/>
              <a:t> 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0" y="3140968"/>
            <a:ext cx="9144000" cy="1118587"/>
          </a:xfrm>
        </p:spPr>
        <p:txBody>
          <a:bodyPr>
            <a:noAutofit/>
          </a:bodyPr>
          <a:lstStyle/>
          <a:p>
            <a:pPr algn="ctr"/>
            <a:r>
              <a:rPr lang="pt-BR" sz="3600" dirty="0"/>
              <a:t>Obrigado pela atenção!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13326697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2</a:t>
            </a:fld>
            <a:endParaRPr lang="pt-BR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 aí!</a:t>
            </a:r>
          </a:p>
        </p:txBody>
      </p:sp>
      <p:pic>
        <p:nvPicPr>
          <p:cNvPr id="12" name="Google Shape;94;p2">
            <a:extLst>
              <a:ext uri="{FF2B5EF4-FFF2-40B4-BE49-F238E27FC236}">
                <a16:creationId xmlns:a16="http://schemas.microsoft.com/office/drawing/2014/main" id="{8F5A1CB5-B025-4CCA-BD20-8759ADBFF51E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0644" y="2282936"/>
            <a:ext cx="1828200" cy="1828200"/>
          </a:xfrm>
          <a:prstGeom prst="octagon">
            <a:avLst>
              <a:gd name="adj" fmla="val 11430"/>
            </a:avLst>
          </a:prstGeom>
          <a:noFill/>
          <a:ln w="9525" cap="flat" cmpd="sng">
            <a:solidFill>
              <a:srgbClr val="4E7DA2"/>
            </a:solidFill>
            <a:prstDash val="solid"/>
            <a:round/>
            <a:headEnd type="none" w="sm" len="sm"/>
            <a:tailEnd type="none" w="sm" len="sm"/>
          </a:ln>
        </p:spPr>
      </p:pic>
      <p:cxnSp>
        <p:nvCxnSpPr>
          <p:cNvPr id="13" name="Google Shape;96;p2">
            <a:extLst>
              <a:ext uri="{FF2B5EF4-FFF2-40B4-BE49-F238E27FC236}">
                <a16:creationId xmlns:a16="http://schemas.microsoft.com/office/drawing/2014/main" id="{0E8EA92A-E409-4B12-B31E-6CDD91188A77}"/>
              </a:ext>
            </a:extLst>
          </p:cNvPr>
          <p:cNvCxnSpPr/>
          <p:nvPr/>
        </p:nvCxnSpPr>
        <p:spPr>
          <a:xfrm>
            <a:off x="-21956" y="3197036"/>
            <a:ext cx="1144800" cy="0"/>
          </a:xfrm>
          <a:prstGeom prst="straightConnector1">
            <a:avLst/>
          </a:prstGeom>
          <a:noFill/>
          <a:ln w="9525" cap="flat" cmpd="sng">
            <a:solidFill>
              <a:srgbClr val="4E7DA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" name="TextBox 6">
            <a:extLst>
              <a:ext uri="{FF2B5EF4-FFF2-40B4-BE49-F238E27FC236}">
                <a16:creationId xmlns:a16="http://schemas.microsoft.com/office/drawing/2014/main" id="{C63FEBB6-4D33-4CEB-B73D-0C79D13DCD87}"/>
              </a:ext>
            </a:extLst>
          </p:cNvPr>
          <p:cNvSpPr txBox="1"/>
          <p:nvPr/>
        </p:nvSpPr>
        <p:spPr>
          <a:xfrm>
            <a:off x="4129076" y="2073651"/>
            <a:ext cx="4896544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000" b="1" dirty="0"/>
              <a:t>Meu nome é Lincoln </a:t>
            </a:r>
            <a:r>
              <a:rPr lang="pt-BR" sz="2000" dirty="0"/>
              <a:t>e eu trabalho com desenvolvimento de software há cerca de 7 anos. Sou Engenheiro de Software pela UTFPR e Mestrando na área de Engenharia de Dados e Conhecimento pelo PESC da UFRJ. Também sou membro do LUDES, Laboratório de Ludologia, Engenharia e Simulação.</a:t>
            </a:r>
          </a:p>
          <a:p>
            <a:endParaRPr lang="pt-BR" sz="2000" dirty="0"/>
          </a:p>
          <a:p>
            <a:r>
              <a:rPr lang="pt-BR" sz="2000" dirty="0"/>
              <a:t>Saiba mais sobre mim em </a:t>
            </a:r>
            <a:r>
              <a:rPr lang="pt-BR" sz="2000" b="1" dirty="0"/>
              <a:t>tekpixo.github.io</a:t>
            </a:r>
            <a:r>
              <a:rPr lang="pt-BR" sz="2000" dirty="0"/>
              <a:t>.</a:t>
            </a:r>
          </a:p>
        </p:txBody>
      </p:sp>
      <p:pic>
        <p:nvPicPr>
          <p:cNvPr id="4" name="Picture 7">
            <a:extLst>
              <a:ext uri="{FF2B5EF4-FFF2-40B4-BE49-F238E27FC236}">
                <a16:creationId xmlns:a16="http://schemas.microsoft.com/office/drawing/2014/main" id="{2BFCCD05-FD67-41F2-8CB5-41F41D39A7C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4108" y="5133602"/>
            <a:ext cx="1115783" cy="500503"/>
          </a:xfrm>
          <a:prstGeom prst="rect">
            <a:avLst/>
          </a:prstGeom>
          <a:ln>
            <a:noFill/>
          </a:ln>
        </p:spPr>
      </p:pic>
      <p:pic>
        <p:nvPicPr>
          <p:cNvPr id="5" name="Picture 11">
            <a:extLst>
              <a:ext uri="{FF2B5EF4-FFF2-40B4-BE49-F238E27FC236}">
                <a16:creationId xmlns:a16="http://schemas.microsoft.com/office/drawing/2014/main" id="{5AC71D24-7ECC-41F9-B99B-60204AF78778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644" y="4938607"/>
            <a:ext cx="1658141" cy="695498"/>
          </a:xfrm>
          <a:prstGeom prst="rect">
            <a:avLst/>
          </a:prstGeom>
        </p:spPr>
      </p:pic>
      <p:pic>
        <p:nvPicPr>
          <p:cNvPr id="6" name="Picture 13">
            <a:extLst>
              <a:ext uri="{FF2B5EF4-FFF2-40B4-BE49-F238E27FC236}">
                <a16:creationId xmlns:a16="http://schemas.microsoft.com/office/drawing/2014/main" id="{57E40E76-5A6D-4289-BB63-9DC1CC04A26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46" b="26746"/>
          <a:stretch/>
        </p:blipFill>
        <p:spPr>
          <a:xfrm>
            <a:off x="6355214" y="5203548"/>
            <a:ext cx="1614730" cy="430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8931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Agenda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3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Introdução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O que são variantes?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Aplicação de variantes em jogos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i="1" dirty="0">
                <a:latin typeface="+mn-lt"/>
              </a:rPr>
              <a:t> </a:t>
            </a:r>
            <a:r>
              <a:rPr lang="pt-BR" i="1" dirty="0" err="1">
                <a:latin typeface="+mn-lt"/>
              </a:rPr>
              <a:t>Exploding</a:t>
            </a:r>
            <a:r>
              <a:rPr lang="pt-BR" i="1" dirty="0">
                <a:latin typeface="+mn-lt"/>
              </a:rPr>
              <a:t> </a:t>
            </a:r>
            <a:r>
              <a:rPr lang="pt-BR" i="1" dirty="0" err="1">
                <a:latin typeface="+mn-lt"/>
              </a:rPr>
              <a:t>Kittens</a:t>
            </a:r>
            <a:r>
              <a:rPr lang="pt-BR" dirty="0">
                <a:latin typeface="+mn-lt"/>
              </a:rPr>
              <a:t> e suas variantes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Jogos sérios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A criação do Xô Corona</a:t>
            </a:r>
          </a:p>
        </p:txBody>
      </p:sp>
    </p:spTree>
    <p:extLst>
      <p:ext uri="{BB962C8B-B14F-4D97-AF65-F5344CB8AC3E}">
        <p14:creationId xmlns:p14="http://schemas.microsoft.com/office/powerpoint/2010/main" val="561619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Introdução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 </a:t>
            </a:r>
            <a:r>
              <a:rPr lang="pt-BR" dirty="0">
                <a:latin typeface="+mn-lt"/>
              </a:rPr>
              <a:t>Dificuldades na criação de novos jogos: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Variantes destacam-se para sanar essas dificuldades.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Pandemia do novo coronavírus.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dirty="0">
                <a:latin typeface="+mn-lt"/>
              </a:rPr>
              <a:t> Utilização do </a:t>
            </a:r>
            <a:r>
              <a:rPr lang="pt-BR" i="1" dirty="0" err="1">
                <a:latin typeface="+mn-lt"/>
              </a:rPr>
              <a:t>Exploding</a:t>
            </a:r>
            <a:r>
              <a:rPr lang="pt-BR" i="1" dirty="0">
                <a:latin typeface="+mn-lt"/>
              </a:rPr>
              <a:t> </a:t>
            </a:r>
            <a:r>
              <a:rPr lang="pt-BR" i="1" dirty="0" err="1">
                <a:latin typeface="+mn-lt"/>
              </a:rPr>
              <a:t>Kittens</a:t>
            </a:r>
            <a:r>
              <a:rPr lang="pt-BR" dirty="0">
                <a:latin typeface="+mn-lt"/>
              </a:rPr>
              <a:t> para criação de um jogo digital com viés educativo para disseminação de informações sobre como prevenir-se do COVID-19.</a:t>
            </a:r>
          </a:p>
        </p:txBody>
      </p:sp>
    </p:spTree>
    <p:extLst>
      <p:ext uri="{BB962C8B-B14F-4D97-AF65-F5344CB8AC3E}">
        <p14:creationId xmlns:p14="http://schemas.microsoft.com/office/powerpoint/2010/main" val="14229529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 que são variantes?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dirty="0"/>
              <a:t> Segundo Unger, variantes podem ser categorizadas de quatro formas diferentes de acordo com o seu propósito modificador:</a:t>
            </a:r>
          </a:p>
        </p:txBody>
      </p:sp>
    </p:spTree>
    <p:extLst>
      <p:ext uri="{BB962C8B-B14F-4D97-AF65-F5344CB8AC3E}">
        <p14:creationId xmlns:p14="http://schemas.microsoft.com/office/powerpoint/2010/main" val="3835438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O que são variantes?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 fontScale="70000" lnSpcReduction="20000"/>
          </a:bodyPr>
          <a:lstStyle/>
          <a:p>
            <a:pPr algn="just">
              <a:buFont typeface="Wingdings" panose="05000000000000000000" pitchFamily="2" charset="2"/>
              <a:buChar char="Ø"/>
            </a:pPr>
            <a:r>
              <a:rPr lang="pt-BR" b="1" dirty="0"/>
              <a:t> </a:t>
            </a:r>
            <a:r>
              <a:rPr lang="pt-BR" b="1" dirty="0" err="1"/>
              <a:t>Mutadores</a:t>
            </a:r>
            <a:r>
              <a:rPr lang="pt-BR" b="1" dirty="0"/>
              <a:t>:</a:t>
            </a:r>
            <a:r>
              <a:rPr lang="pt-BR" dirty="0"/>
              <a:t> pequenas alterações no jogo como alteração da velocidade do mesmo ou adição e/ou modificação das regras.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b="1" dirty="0"/>
              <a:t> Complementos:</a:t>
            </a:r>
            <a:r>
              <a:rPr lang="pt-BR" dirty="0"/>
              <a:t> extensões mínimas como novos mapas e novas unidades, de forma que a mecânica e configuração original seja minimamente alterada.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b="1" dirty="0"/>
              <a:t> Modificadores:</a:t>
            </a:r>
            <a:r>
              <a:rPr lang="pt-BR" dirty="0"/>
              <a:t> incluem mudanças em diferentes camadas do jogo, podendo englobar </a:t>
            </a:r>
            <a:r>
              <a:rPr lang="pt-BR" dirty="0" err="1"/>
              <a:t>mutadores</a:t>
            </a:r>
            <a:r>
              <a:rPr lang="pt-BR" dirty="0"/>
              <a:t> e complementos. Além disso, possibilitam a manipulação do sistema de regras, permitindo alterar o jogo original através de alterações em seus mecanismos de forma significativa.</a:t>
            </a:r>
          </a:p>
          <a:p>
            <a:pPr algn="just">
              <a:buFont typeface="Wingdings" panose="05000000000000000000" pitchFamily="2" charset="2"/>
              <a:buChar char="Ø"/>
            </a:pPr>
            <a:r>
              <a:rPr lang="pt-BR" b="1" dirty="0"/>
              <a:t> Conversões completas:</a:t>
            </a:r>
            <a:r>
              <a:rPr lang="pt-BR" dirty="0"/>
              <a:t> manipulam o jogo original de tantas formas diferentes que a sensação é de estar jogando um jogo completamente distinto. </a:t>
            </a:r>
          </a:p>
        </p:txBody>
      </p:sp>
    </p:spTree>
    <p:extLst>
      <p:ext uri="{BB962C8B-B14F-4D97-AF65-F5344CB8AC3E}">
        <p14:creationId xmlns:p14="http://schemas.microsoft.com/office/powerpoint/2010/main" val="991894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Aplicação de variantes em jogos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pt-BR" dirty="0"/>
          </a:p>
        </p:txBody>
      </p:sp>
      <p:pic>
        <p:nvPicPr>
          <p:cNvPr id="1026" name="Picture 2" descr="meme nazare tedesco - Horizontes - HOME">
            <a:extLst>
              <a:ext uri="{FF2B5EF4-FFF2-40B4-BE49-F238E27FC236}">
                <a16:creationId xmlns:a16="http://schemas.microsoft.com/office/drawing/2014/main" id="{A8DBBC54-F0AF-4F09-91F8-F10CE147C5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087" y="1607344"/>
            <a:ext cx="6219825" cy="4076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446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Aplicação de variantes em jogos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pt-BR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1AC22D4-CE9B-4F3C-AF51-81DA8B07C0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363" y="1589881"/>
            <a:ext cx="3693076" cy="411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Dominó mexicano 91 peças">
            <a:extLst>
              <a:ext uri="{FF2B5EF4-FFF2-40B4-BE49-F238E27FC236}">
                <a16:creationId xmlns:a16="http://schemas.microsoft.com/office/drawing/2014/main" id="{39C9B514-51F3-4830-9B43-DBEF9FB0DB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43941" y="1589881"/>
            <a:ext cx="4111625" cy="4111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14822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Aplicação de variantes em jogos</a:t>
            </a:r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LUDES</a:t>
            </a:r>
            <a:endParaRPr lang="pt-BR" dirty="0"/>
          </a:p>
        </p:txBody>
      </p:sp>
      <p:sp>
        <p:nvSpPr>
          <p:cNvPr id="18" name="Footer Placeholder 1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 dirty="0"/>
              <a:t>Lincoln Costa / costa@cos.ufrj.br</a:t>
            </a:r>
          </a:p>
        </p:txBody>
      </p:sp>
      <p:sp>
        <p:nvSpPr>
          <p:cNvPr id="20" name="Slide Number Placeholder 1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152AAB-E794-4AAE-96FF-3CDB8C5C9FC8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7" name="Espaço Reservado para Conteúdo 6">
            <a:extLst>
              <a:ext uri="{FF2B5EF4-FFF2-40B4-BE49-F238E27FC236}">
                <a16:creationId xmlns:a16="http://schemas.microsoft.com/office/drawing/2014/main" id="{970ABBE5-C615-480E-84AC-B73FB7BF52A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endParaRPr lang="pt-BR" dirty="0"/>
          </a:p>
        </p:txBody>
      </p:sp>
      <p:pic>
        <p:nvPicPr>
          <p:cNvPr id="3074" name="Picture 2" descr="Among Us: veja requisitos para jogar em PC fraco - Manual dos Games">
            <a:extLst>
              <a:ext uri="{FF2B5EF4-FFF2-40B4-BE49-F238E27FC236}">
                <a16:creationId xmlns:a16="http://schemas.microsoft.com/office/drawing/2014/main" id="{49A76668-D164-4F79-A518-0D59CCD3FA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5800" y="1352975"/>
            <a:ext cx="8172400" cy="4596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22941569"/>
      </p:ext>
    </p:extLst>
  </p:cSld>
  <p:clrMapOvr>
    <a:masterClrMapping/>
  </p:clrMapOvr>
</p:sld>
</file>

<file path=ppt/theme/theme1.xml><?xml version="1.0" encoding="utf-8"?>
<a:theme xmlns:a="http://schemas.openxmlformats.org/drawingml/2006/main" name="ApresentacaoLudesXexe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D719A"/>
        </a:solidFill>
      </a:spPr>
      <a:bodyPr rtlCol="0" anchor="ctr">
        <a:spAutoFit/>
      </a:bodyPr>
      <a:lstStyle>
        <a:defPPr algn="ctr">
          <a:defRPr sz="2400" b="1" dirty="0" smtClean="0">
            <a:ln w="0"/>
            <a:solidFill>
              <a:schemeClr val="bg1"/>
            </a:solidFill>
            <a:effectLst>
              <a:outerShdw blurRad="38100" dist="19050" dir="2700000" algn="tl" rotWithShape="0">
                <a:schemeClr val="dk1">
                  <a:alpha val="40000"/>
                </a:schemeClr>
              </a:outerShdw>
            </a:effectLst>
            <a:latin typeface="Arial" panose="020B0604020202020204" pitchFamily="34" charset="0"/>
            <a:cs typeface="Arial" panose="020B0604020202020204" pitchFamily="34" charset="0"/>
          </a:defRPr>
        </a:defPPr>
      </a:lstStyle>
      <a:style>
        <a:lnRef idx="1">
          <a:schemeClr val="accent6"/>
        </a:lnRef>
        <a:fillRef idx="3">
          <a:schemeClr val="accent6"/>
        </a:fillRef>
        <a:effectRef idx="2">
          <a:schemeClr val="accent6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Template Ludes.potx" id="{46A93FAF-1DBD-4E18-9B65-252654BA87DC}" vid="{3366FF25-CE61-4409-B912-537D68118A6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 Ludes</Template>
  <TotalTime>1248</TotalTime>
  <Words>695</Words>
  <Application>Microsoft Office PowerPoint</Application>
  <PresentationFormat>Apresentação na tela (4:3)</PresentationFormat>
  <Paragraphs>109</Paragraphs>
  <Slides>16</Slides>
  <Notes>16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Tahoma</vt:lpstr>
      <vt:lpstr>Wingdings</vt:lpstr>
      <vt:lpstr>ApresentacaoLudesXexeo</vt:lpstr>
      <vt:lpstr>Aplicação de Variantes para Desenvolvimento de Um Jogo Sério Sobre COVID-19: Estudo de Caso Xô Corona</vt:lpstr>
      <vt:lpstr>E aí!</vt:lpstr>
      <vt:lpstr>Agenda</vt:lpstr>
      <vt:lpstr>Introdução</vt:lpstr>
      <vt:lpstr>O que são variantes?</vt:lpstr>
      <vt:lpstr>O que são variantes?</vt:lpstr>
      <vt:lpstr>Aplicação de variantes em jogos</vt:lpstr>
      <vt:lpstr>Aplicação de variantes em jogos</vt:lpstr>
      <vt:lpstr>Aplicação de variantes em jogos</vt:lpstr>
      <vt:lpstr>Exploding Kittens e suas variantes</vt:lpstr>
      <vt:lpstr>Exploding Kittens e suas variantes</vt:lpstr>
      <vt:lpstr>Exploding Kittens e suas variantes</vt:lpstr>
      <vt:lpstr>Exploding Kittens e suas variantes</vt:lpstr>
      <vt:lpstr>Jogos sérios</vt:lpstr>
      <vt:lpstr>A Criação do Xô Corona</vt:lpstr>
      <vt:lpstr>Obrigado pela atenção!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Jogos ????</dc:title>
  <dc:creator>Geraldo Xexéo</dc:creator>
  <cp:lastModifiedBy>Lincoln Cst</cp:lastModifiedBy>
  <cp:revision>106</cp:revision>
  <dcterms:created xsi:type="dcterms:W3CDTF">2011-09-18T16:56:13Z</dcterms:created>
  <dcterms:modified xsi:type="dcterms:W3CDTF">2020-10-07T12:55:36Z</dcterms:modified>
</cp:coreProperties>
</file>

<file path=docProps/thumbnail.jpeg>
</file>